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74" r:id="rId10"/>
    <p:sldId id="276" r:id="rId11"/>
    <p:sldId id="275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/>
    <p:restoredTop sz="94730"/>
  </p:normalViewPr>
  <p:slideViewPr>
    <p:cSldViewPr snapToGrid="0" snapToObjects="1">
      <p:cViewPr>
        <p:scale>
          <a:sx n="100" d="100"/>
          <a:sy n="100" d="100"/>
        </p:scale>
        <p:origin x="1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6E11-5A93-AB41-B094-81A5ADC19807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F567C-7935-6E44-91D7-AB7C97490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</a:t>
            </a:r>
            <a:r>
              <a:rPr lang="en-US" baseline="0" dirty="0"/>
              <a:t>   I am dealing with satellite data, which is much easier to get than aerial surveys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When I talk about computer</a:t>
            </a:r>
            <a:r>
              <a:rPr lang="en-US" baseline="0" dirty="0"/>
              <a:t> vision now I am really meaning deep learning, which is at the state of the art of nearly every CV application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Deep</a:t>
            </a:r>
            <a:r>
              <a:rPr lang="en-US" baseline="0" dirty="0"/>
              <a:t> learning is a branch of machine learning that deals with deep neural networks, artificial neural networks with more than two layers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DNN come in many flavors for different applications,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Classic CNN for</a:t>
            </a:r>
            <a:r>
              <a:rPr lang="en-US" baseline="0" dirty="0"/>
              <a:t> natural character recognition, we get an image </a:t>
            </a:r>
            <a:r>
              <a:rPr lang="en-US" dirty="0"/>
              <a:t>the</a:t>
            </a:r>
            <a:r>
              <a:rPr lang="en-US" baseline="0" dirty="0"/>
              <a:t> number 60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/>
              <a:t> run a series of convolutions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/>
              <a:t>and hopefully get the integer 60 in the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D4E4-B3B8-44B8-9520-160A5DEF5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4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D4E4-B3B8-44B8-9520-160A5DEF5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1D4E4-B3B8-44B8-9520-160A5DEF5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5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9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3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0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38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66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1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3B50-2B2E-764F-90F1-E46C6BBF2E3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F6915-CEBF-1C47-A2BD-5FAF055C1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9.0348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626" y="360363"/>
            <a:ext cx="10792918" cy="146843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ICEBERG: Imagery Cyberinfrastructure and Extensible Building Blocks to Enhance Research in the Geosciences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mage result for rutgers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26" y="4738593"/>
            <a:ext cx="1974954" cy="6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71" y="4777886"/>
            <a:ext cx="3611880" cy="612648"/>
          </a:xfrm>
          <a:prstGeom prst="rect">
            <a:avLst/>
          </a:prstGeom>
        </p:spPr>
      </p:pic>
      <p:pic>
        <p:nvPicPr>
          <p:cNvPr id="1030" name="Picture 6" descr="mage result for UC Bould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33" y="5719791"/>
            <a:ext cx="3405256" cy="6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UC Santa Barba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17" y="5566929"/>
            <a:ext cx="2147583" cy="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northern arizona universit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660" y="5410229"/>
            <a:ext cx="2536340" cy="13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9822" y="2067294"/>
            <a:ext cx="120176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Heather Lynch (Department of Ecology &amp; Evolution/Institute for Advanced Computational Science, Stony Brook University)</a:t>
            </a: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err="1" smtClean="0">
                <a:latin typeface="Century Gothic" charset="0"/>
                <a:ea typeface="Century Gothic" charset="0"/>
                <a:cs typeface="Century Gothic" charset="0"/>
              </a:rPr>
              <a:t>Shantenu</a:t>
            </a:r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1500" dirty="0" err="1" smtClean="0">
                <a:latin typeface="Century Gothic" charset="0"/>
                <a:ea typeface="Century Gothic" charset="0"/>
                <a:cs typeface="Century Gothic" charset="0"/>
              </a:rPr>
              <a:t>Jha</a:t>
            </a:r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 (Department of Electrical and Computer Engineering, Rutgers University)</a:t>
            </a:r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Vena Chu (Department of Geography, University of California Santa Barbara)</a:t>
            </a:r>
          </a:p>
          <a:p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Mike Willis (Department of Geological Sciences, University of Colorado Boulder)</a:t>
            </a:r>
          </a:p>
          <a:p>
            <a:endParaRPr lang="en-US" sz="15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500" dirty="0" smtClean="0">
                <a:latin typeface="Century Gothic" charset="0"/>
                <a:ea typeface="Century Gothic" charset="0"/>
                <a:cs typeface="Century Gothic" charset="0"/>
              </a:rPr>
              <a:t>Mark Salvatore (Department of Physics and Astronomy, Northern Arizona University)</a:t>
            </a:r>
            <a:endParaRPr lang="en-US" sz="15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36" name="Picture 12" descr="mage result for earthcube geosciences research logo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102052"/>
            <a:ext cx="2014414" cy="6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2537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>
                <a:latin typeface="Century Gothic" charset="0"/>
                <a:ea typeface="Century Gothic" charset="0"/>
                <a:cs typeface="Century Gothic" charset="0"/>
              </a:rPr>
              <a:t>Proof</a:t>
            </a:r>
            <a:r>
              <a:rPr lang="pt-BR" sz="4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pt-BR" sz="4000" dirty="0" err="1">
                <a:latin typeface="Century Gothic" charset="0"/>
                <a:ea typeface="Century Gothic" charset="0"/>
                <a:cs typeface="Century Gothic" charset="0"/>
              </a:rPr>
              <a:t>of</a:t>
            </a:r>
            <a:r>
              <a:rPr lang="pt-BR" sz="4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pt-BR" sz="4000" dirty="0" err="1">
                <a:latin typeface="Century Gothic" charset="0"/>
                <a:ea typeface="Century Gothic" charset="0"/>
                <a:cs typeface="Century Gothic" charset="0"/>
              </a:rPr>
              <a:t>concept</a:t>
            </a:r>
            <a:endParaRPr lang="en-US" sz="4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73" y="1054342"/>
            <a:ext cx="11353800" cy="472030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Inception Resnet-V2 implemented on </a:t>
            </a: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TensorFlow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457200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95.83 % validation accuracy with across 5 classes: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Crabeater seal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Weddell seal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Emperor penguin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Pack-ice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Other substrate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AutoShape 2" descr="Imagem inline 1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93418" y="30451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crabeater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524500" y="2009687"/>
            <a:ext cx="6340973" cy="4633091"/>
            <a:chOff x="737646" y="292608"/>
            <a:chExt cx="7419528" cy="5421150"/>
          </a:xfrm>
        </p:grpSpPr>
        <p:grpSp>
          <p:nvGrpSpPr>
            <p:cNvPr id="13" name="Group 12"/>
            <p:cNvGrpSpPr/>
            <p:nvPr/>
          </p:nvGrpSpPr>
          <p:grpSpPr>
            <a:xfrm>
              <a:off x="737646" y="292608"/>
              <a:ext cx="7419528" cy="5421150"/>
              <a:chOff x="716130" y="292608"/>
              <a:chExt cx="7419528" cy="542115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17" r="16361" b="7612"/>
              <a:stretch/>
            </p:blipFill>
            <p:spPr>
              <a:xfrm>
                <a:off x="716130" y="2995952"/>
                <a:ext cx="2517289" cy="2703344"/>
              </a:xfrm>
              <a:prstGeom prst="rect">
                <a:avLst/>
              </a:prstGeom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3144296" y="292608"/>
                <a:ext cx="4991362" cy="5421150"/>
                <a:chOff x="3144296" y="292608"/>
                <a:chExt cx="4991362" cy="5421150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3144296" y="292608"/>
                  <a:ext cx="2501900" cy="5405555"/>
                  <a:chOff x="3144296" y="292608"/>
                  <a:chExt cx="2501900" cy="5405555"/>
                </a:xfrm>
              </p:grpSpPr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72" r="17738" b="7612"/>
                  <a:stretch/>
                </p:blipFill>
                <p:spPr>
                  <a:xfrm>
                    <a:off x="3211904" y="292608"/>
                    <a:ext cx="2398957" cy="2703344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076" r="16797" b="7651"/>
                  <a:stretch/>
                </p:blipFill>
                <p:spPr>
                  <a:xfrm>
                    <a:off x="3144296" y="2995952"/>
                    <a:ext cx="2501900" cy="270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5578587" y="292608"/>
                  <a:ext cx="2557071" cy="5421150"/>
                  <a:chOff x="5578587" y="292608"/>
                  <a:chExt cx="2557071" cy="5421150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750" r="17004" b="7612"/>
                  <a:stretch/>
                </p:blipFill>
                <p:spPr>
                  <a:xfrm>
                    <a:off x="5578587" y="292608"/>
                    <a:ext cx="2506532" cy="2703344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04" r="15392" b="7118"/>
                  <a:stretch/>
                </p:blipFill>
                <p:spPr>
                  <a:xfrm>
                    <a:off x="5595658" y="2995952"/>
                    <a:ext cx="2540000" cy="2717806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4" name="Content Placeholder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7" r="16824" b="7612"/>
            <a:stretch/>
          </p:blipFill>
          <p:spPr>
            <a:xfrm>
              <a:off x="750627" y="292608"/>
              <a:ext cx="2474258" cy="270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0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3"/>
          <a:stretch/>
        </p:blipFill>
        <p:spPr>
          <a:xfrm>
            <a:off x="5363225" y="389816"/>
            <a:ext cx="6828775" cy="6013177"/>
          </a:xfrm>
          <a:prstGeom prst="rect">
            <a:avLst/>
          </a:prstGeom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273497" y="3643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Feasible? </a:t>
            </a:r>
            <a:b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Yes - but not easy.</a:t>
            </a:r>
          </a:p>
        </p:txBody>
      </p:sp>
      <p:sp>
        <p:nvSpPr>
          <p:cNvPr id="15" name="Content Placeholder 2" descr=" 15"/>
          <p:cNvSpPr>
            <a:spLocks noGrp="1"/>
          </p:cNvSpPr>
          <p:nvPr>
            <p:ph idx="1"/>
          </p:nvPr>
        </p:nvSpPr>
        <p:spPr>
          <a:xfrm>
            <a:off x="273497" y="2079204"/>
            <a:ext cx="6089203" cy="4232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All WV3 imagery</a:t>
            </a:r>
          </a:p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Area covered:  209512 km</a:t>
            </a:r>
            <a:r>
              <a:rPr lang="en-US" sz="2400" baseline="30000" dirty="0">
                <a:latin typeface="Century Gothic" charset="0"/>
                <a:ea typeface="Century Gothic" charset="0"/>
                <a:cs typeface="Century Gothic" charset="0"/>
              </a:rPr>
              <a:t>2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Number of patches: 2.438 x 10</a:t>
            </a:r>
            <a:r>
              <a:rPr lang="en-US" sz="2400" baseline="30000" dirty="0">
                <a:latin typeface="Century Gothic" charset="0"/>
                <a:ea typeface="Century Gothic" charset="0"/>
                <a:cs typeface="Century Gothic" charset="0"/>
              </a:rPr>
              <a:t>6 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Running time:</a:t>
            </a:r>
          </a:p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~ 5 days with a single NVIDIA GTX 1080 GPU (2560 CUDA cores, 9 </a:t>
            </a:r>
            <a:r>
              <a:rPr lang="en-US" sz="2400" dirty="0" err="1">
                <a:latin typeface="Century Gothic" charset="0"/>
                <a:ea typeface="Century Gothic" charset="0"/>
                <a:cs typeface="Century Gothic" charset="0"/>
              </a:rPr>
              <a:t>Tflops</a:t>
            </a: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~ 4 hours on </a:t>
            </a:r>
            <a:r>
              <a:rPr lang="en-US" sz="2400" dirty="0" err="1">
                <a:latin typeface="Century Gothic" charset="0"/>
                <a:ea typeface="Century Gothic" charset="0"/>
                <a:cs typeface="Century Gothic" charset="0"/>
              </a:rPr>
              <a:t>SeaWulf</a:t>
            </a: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 (159,744 CUDA cores, 274 </a:t>
            </a:r>
            <a:r>
              <a:rPr lang="en-US" sz="2400" dirty="0" err="1">
                <a:latin typeface="Century Gothic" charset="0"/>
                <a:ea typeface="Century Gothic" charset="0"/>
                <a:cs typeface="Century Gothic" charset="0"/>
              </a:rPr>
              <a:t>Tflops</a:t>
            </a: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  <a:p>
            <a:endParaRPr lang="en-US" sz="2400" dirty="0"/>
          </a:p>
          <a:p>
            <a:pPr>
              <a:buChar char=" "/>
            </a:pPr>
            <a:r>
              <a:rPr lang="en-US" sz="2400" dirty="0"/>
              <a:t>                                  </a:t>
            </a:r>
            <a:br>
              <a:rPr lang="en-US" sz="2400" dirty="0"/>
            </a:br>
            <a:r>
              <a:rPr lang="en-US" sz="2400" dirty="0"/>
              <a:t>                                    </a:t>
            </a:r>
          </a:p>
          <a:p>
            <a:pPr>
              <a:buChar char=" "/>
            </a:pPr>
            <a:r>
              <a:rPr lang="en-US" sz="2400" dirty="0"/>
              <a:t>                                   </a:t>
            </a:r>
            <a:br>
              <a:rPr lang="en-US" sz="2400" dirty="0"/>
            </a:br>
            <a:r>
              <a:rPr lang="en-US" sz="2400" dirty="0"/>
              <a:t>                 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xmlns="" id="{85A40920-F704-4863-AC56-5E9DFD98AD04}"/>
              </a:ext>
            </a:extLst>
          </p:cNvPr>
          <p:cNvSpPr/>
          <p:nvPr/>
        </p:nvSpPr>
        <p:spPr>
          <a:xfrm rot="12109837">
            <a:off x="7449572" y="823179"/>
            <a:ext cx="1641728" cy="736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388D7908-6AA8-4BB6-B8D3-70FC05FB534B}"/>
              </a:ext>
            </a:extLst>
          </p:cNvPr>
          <p:cNvSpPr/>
          <p:nvPr/>
        </p:nvSpPr>
        <p:spPr>
          <a:xfrm rot="10977226" flipH="1" flipV="1">
            <a:off x="8385309" y="782228"/>
            <a:ext cx="1548707" cy="94071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2D750C-7AED-48B4-AE8D-F79C5A9E605F}"/>
              </a:ext>
            </a:extLst>
          </p:cNvPr>
          <p:cNvSpPr txBox="1"/>
          <p:nvPr/>
        </p:nvSpPr>
        <p:spPr>
          <a:xfrm>
            <a:off x="7956041" y="1098698"/>
            <a:ext cx="153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579437-A69E-44D0-9A2D-E47E4386FB59}"/>
              </a:ext>
            </a:extLst>
          </p:cNvPr>
          <p:cNvSpPr txBox="1"/>
          <p:nvPr/>
        </p:nvSpPr>
        <p:spPr>
          <a:xfrm>
            <a:off x="8362100" y="1421508"/>
            <a:ext cx="153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1 hectare</a:t>
            </a:r>
          </a:p>
        </p:txBody>
      </p:sp>
    </p:spTree>
    <p:extLst>
      <p:ext uri="{BB962C8B-B14F-4D97-AF65-F5344CB8AC3E}">
        <p14:creationId xmlns:p14="http://schemas.microsoft.com/office/powerpoint/2010/main" val="147480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dirty="0">
                <a:latin typeface="Century Gothic" charset="0"/>
                <a:ea typeface="Century Gothic" charset="0"/>
                <a:cs typeface="Century Gothic" charset="0"/>
              </a:rPr>
              <a:t>Extensible Building Blocks: </a:t>
            </a:r>
          </a:p>
          <a:p>
            <a:pPr>
              <a:spcBef>
                <a:spcPts val="0"/>
              </a:spcBef>
            </a:pPr>
            <a:r>
              <a:rPr lang="en" sz="4800" dirty="0">
                <a:latin typeface="Century Gothic" charset="0"/>
                <a:ea typeface="Century Gothic" charset="0"/>
                <a:cs typeface="Century Gothic" charset="0"/>
              </a:rPr>
              <a:t>Not the tip, but the base of ICEBERG</a:t>
            </a:r>
          </a:p>
        </p:txBody>
      </p:sp>
    </p:spTree>
    <p:extLst>
      <p:ext uri="{BB962C8B-B14F-4D97-AF65-F5344CB8AC3E}">
        <p14:creationId xmlns:p14="http://schemas.microsoft.com/office/powerpoint/2010/main" val="16016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6850" y="5496233"/>
            <a:ext cx="968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Create pipelines for imagery processing and feature extraction that leverages shared functionality.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51" y="1548990"/>
            <a:ext cx="6425184" cy="33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CI Development: Local vs Global  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23067" y="1511232"/>
            <a:ext cx="11204800" cy="4953067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Four SD’s because of science problems, but also to ensure there was adequate coverage of requirements and thus prevent “local”  </a:t>
            </a:r>
            <a:r>
              <a:rPr lang="en" dirty="0" smtClean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solutions</a:t>
            </a:r>
            <a:endParaRPr lang="en" dirty="0">
              <a:solidFill>
                <a:schemeClr val="dk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1219170" lvl="1" indent="-457189"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Four SD’s present opportunity and challenge</a:t>
            </a:r>
          </a:p>
          <a:p>
            <a:pPr marL="1219170" lvl="1" indent="-457189"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SD’s different sophistication, and diff. short-medium-long term needs</a:t>
            </a:r>
          </a:p>
          <a:p>
            <a:pPr marL="609585" indent="-457189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“Hiding complexity is not the same as exposing simplicity”</a:t>
            </a:r>
          </a:p>
          <a:p>
            <a:pPr marL="1219170" lvl="1" indent="-423323">
              <a:buClr>
                <a:schemeClr val="dk1"/>
              </a:buClr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Complexity arises from different usage modes (e.g., of the same functionality) and different platforms (e.g., software environment </a:t>
            </a:r>
            <a:r>
              <a:rPr lang="en" sz="2200" dirty="0" err="1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etc</a:t>
            </a: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  <a:p>
            <a:pPr marL="1219170" lvl="1" indent="-457189"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Thus, tension between too much development and forcing users</a:t>
            </a:r>
          </a:p>
          <a:p>
            <a:pPr marL="609585" indent="-457189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Three tracks:</a:t>
            </a:r>
          </a:p>
          <a:p>
            <a:pPr marL="1219170" lvl="1" indent="-457189"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Functionality  (F); Usability + Deployment  (D); Performance (P)</a:t>
            </a:r>
          </a:p>
          <a:p>
            <a:pPr marL="609585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79100" y="3774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Work Package Structure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7000" y="1282632"/>
            <a:ext cx="12065000" cy="5245167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152396" indent="0">
              <a:buClr>
                <a:srgbClr val="000000"/>
              </a:buClr>
              <a:buNone/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WP1: SD Requirements Capturing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Use Case (UC) requirements via </a:t>
            </a: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documents: 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analysis, SRS &amp; propose set of BB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Use Case documents to capture and analyze: (</a:t>
            </a:r>
            <a:r>
              <a:rPr lang="en" sz="2200" dirty="0" err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) Basic Data Services: Input, Output and Management, (ii) Image/data preprocessing, and (iii) Image analysis requirements, (iv)....</a:t>
            </a:r>
          </a:p>
          <a:p>
            <a:pPr marL="152396" indent="0">
              <a:buClr>
                <a:srgbClr val="000000"/>
              </a:buClr>
              <a:buNone/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WP2: Building Blocks into Libraries and Services (on HPC platforms)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Example Building Blocks: Segmentation, Image Fusion Algorithms, ML Algorithms, ….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Libraries: So that applications can be developed using these capabilities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Services: Provide stand alone functionality</a:t>
            </a:r>
          </a:p>
          <a:p>
            <a:pPr marL="1828754" lvl="2" indent="-423323"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</a:t>
            </a:r>
            <a:r>
              <a:rPr lang="en" sz="2200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.g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., REST services via flask</a:t>
            </a:r>
          </a:p>
          <a:p>
            <a:pPr marL="152396" indent="0">
              <a:buClr>
                <a:srgbClr val="000000"/>
              </a:buClr>
              <a:buNone/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WP4: Integration with Science Drivers (SD)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chemeClr val="dk1"/>
                </a:solidFill>
                <a:latin typeface="Century Gothic" charset="0"/>
                <a:ea typeface="Century Gothic" charset="0"/>
                <a:cs typeface="Century Gothic" charset="0"/>
              </a:rPr>
              <a:t>Each SD is involved in every WP: 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Basic (PY1), Intermediate (PY2), Advanced (PY3)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Employ SWE best practice, agile development, integrate (middleware with applications and platforms) early, separate of concerns (F, U, P, ..)</a:t>
            </a:r>
          </a:p>
        </p:txBody>
      </p:sp>
    </p:spTree>
    <p:extLst>
      <p:ext uri="{BB962C8B-B14F-4D97-AF65-F5344CB8AC3E}">
        <p14:creationId xmlns:p14="http://schemas.microsoft.com/office/powerpoint/2010/main" val="20870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15600" y="50800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Extensible Building Blocks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1523933"/>
            <a:ext cx="121920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Building block (BB) Approach: 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Architectural design of workflow systems</a:t>
            </a:r>
          </a:p>
          <a:p>
            <a:pPr marL="1828754" lvl="2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Workflow System for HPC Image Analysis 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4 design principles: self-sufficiency, interoperability, composability &amp; extensibility</a:t>
            </a:r>
          </a:p>
          <a:p>
            <a:pPr marL="609585" indent="-457189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Each BB: 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Two well defined interfaces: input and output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 Conversion layers that provide interoperability (multidimensional)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Implemented as modules.</a:t>
            </a:r>
          </a:p>
          <a:p>
            <a:pPr marL="609585" indent="-457189">
              <a:lnSpc>
                <a:spcPct val="120000"/>
              </a:lnSpc>
              <a:spcBef>
                <a:spcPts val="1200"/>
              </a:spcBef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Some details in paper:</a:t>
            </a:r>
          </a:p>
          <a:p>
            <a:pPr marL="1219170" lvl="1" indent="-423323">
              <a:lnSpc>
                <a:spcPct val="100000"/>
              </a:lnSpc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highlight>
                  <a:srgbClr val="FFFFFF"/>
                </a:highlight>
                <a:latin typeface="Century Gothic" charset="0"/>
                <a:ea typeface="Century Gothic" charset="0"/>
                <a:cs typeface="Century Gothic" charset="0"/>
              </a:rPr>
              <a:t>“Designing Workflow Systems Using Building Blocks” </a:t>
            </a:r>
            <a:r>
              <a:rPr lang="en" sz="2200" u="sng" dirty="0">
                <a:solidFill>
                  <a:schemeClr val="hlink"/>
                </a:solidFill>
                <a:latin typeface="Century Gothic" charset="0"/>
                <a:ea typeface="Century Gothic" charset="0"/>
                <a:cs typeface="Century Gothic" charset="0"/>
                <a:hlinkClick r:id="rId3"/>
              </a:rPr>
              <a:t>https://arxiv.org/abs/1609.03484</a:t>
            </a:r>
          </a:p>
        </p:txBody>
      </p:sp>
    </p:spTree>
    <p:extLst>
      <p:ext uri="{BB962C8B-B14F-4D97-AF65-F5344CB8AC3E}">
        <p14:creationId xmlns:p14="http://schemas.microsoft.com/office/powerpoint/2010/main" val="8906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CI Personnel: Roles + Responsibilities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15600" y="1052166"/>
            <a:ext cx="11360800" cy="5666133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buClr>
                <a:srgbClr val="000000"/>
              </a:buClr>
              <a:buSzPct val="100000"/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Two Research Programmers:</a:t>
            </a:r>
          </a:p>
          <a:p>
            <a:pPr marL="1219170" lvl="1" indent="-423323">
              <a:spcAft>
                <a:spcPts val="2133"/>
              </a:spcAft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Both responsible for requirements capturing and analysis</a:t>
            </a:r>
          </a:p>
          <a:p>
            <a:pPr marL="609585" indent="-457189">
              <a:buClr>
                <a:srgbClr val="000000"/>
              </a:buClr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Junior RP (SBU): Focus on SWE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Primarily responsible for building up Functionality (F) and usability (U)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Integration of building block components with applications (user facing)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Testing </a:t>
            </a:r>
            <a:endParaRPr lang="en-US" sz="2200" dirty="0" smtClean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795847" lvl="1" indent="0">
              <a:buClr>
                <a:srgbClr val="000000"/>
              </a:buClr>
              <a:buNone/>
            </a:pPr>
            <a:endParaRPr lang="en" sz="2200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609585" indent="-457189">
              <a:buClr>
                <a:srgbClr val="000000"/>
              </a:buClr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Senior RP (Rutgers): Focus on HPC systems/middleware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Overall Design of ICEBERG middleware 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Primarily responsible for Deployment (D) and Performance (P)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Integration of building blocks and middleware components (system facing</a:t>
            </a:r>
            <a:r>
              <a:rPr lang="en" sz="2200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sz="2200" dirty="0" smtClean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795847" lvl="1" indent="0">
              <a:buClr>
                <a:srgbClr val="000000"/>
              </a:buClr>
              <a:buNone/>
            </a:pPr>
            <a:endParaRPr lang="en" sz="2200" dirty="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609585" indent="-457189">
              <a:buClr>
                <a:srgbClr val="000000"/>
              </a:buClr>
              <a:buSzPct val="100000"/>
            </a:pPr>
            <a:r>
              <a:rPr lang="en" sz="2400" u="sng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Students (and PIs):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Testing ICEBERG middleware, working with RP’s to abstract requirements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Where possible: integrate  (with support from J/S RP)</a:t>
            </a:r>
          </a:p>
          <a:p>
            <a:pPr marL="1219170" lvl="1" indent="-423323">
              <a:buClr>
                <a:srgbClr val="000000"/>
              </a:buClr>
              <a:buFont typeface="Wingdings" charset="2"/>
              <a:buChar char="Ø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Use building blocks to validate, scale and advance science objectives.</a:t>
            </a:r>
          </a:p>
        </p:txBody>
      </p:sp>
    </p:spTree>
    <p:extLst>
      <p:ext uri="{BB962C8B-B14F-4D97-AF65-F5344CB8AC3E}">
        <p14:creationId xmlns:p14="http://schemas.microsoft.com/office/powerpoint/2010/main" val="2205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15600" y="726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Project Plan: Initial Milestones + Timeline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632" y="950568"/>
            <a:ext cx="7997267" cy="47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835667" y="6388067"/>
            <a:ext cx="1982400" cy="47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88" name="Shape 88"/>
          <p:cNvSpPr txBox="1"/>
          <p:nvPr/>
        </p:nvSpPr>
        <p:spPr>
          <a:xfrm>
            <a:off x="190500" y="5741933"/>
            <a:ext cx="11734800" cy="94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i="1" dirty="0">
                <a:latin typeface="Century Gothic" charset="0"/>
                <a:ea typeface="Century Gothic" charset="0"/>
                <a:cs typeface="Century Gothic" charset="0"/>
              </a:rPr>
              <a:t>F</a:t>
            </a:r>
            <a:r>
              <a:rPr lang="en" sz="2400" i="1" dirty="0" err="1" smtClean="0">
                <a:latin typeface="Century Gothic" charset="0"/>
                <a:ea typeface="Century Gothic" charset="0"/>
                <a:cs typeface="Century Gothic" charset="0"/>
              </a:rPr>
              <a:t>inal</a:t>
            </a:r>
            <a:r>
              <a:rPr lang="en" sz="2400" i="1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" sz="2400" i="1" dirty="0">
                <a:latin typeface="Century Gothic" charset="0"/>
                <a:ea typeface="Century Gothic" charset="0"/>
                <a:cs typeface="Century Gothic" charset="0"/>
              </a:rPr>
              <a:t>decision </a:t>
            </a:r>
            <a:r>
              <a:rPr lang="en-US" sz="2400" i="1" dirty="0" smtClean="0">
                <a:latin typeface="Century Gothic" charset="0"/>
                <a:ea typeface="Century Gothic" charset="0"/>
                <a:cs typeface="Century Gothic" charset="0"/>
              </a:rPr>
              <a:t>on </a:t>
            </a:r>
            <a:r>
              <a:rPr lang="en" sz="2400" i="1" dirty="0">
                <a:latin typeface="Century Gothic" charset="0"/>
                <a:ea typeface="Century Gothic" charset="0"/>
                <a:cs typeface="Century Gothic" charset="0"/>
              </a:rPr>
              <a:t>WP3 Gateway </a:t>
            </a:r>
            <a:r>
              <a:rPr lang="en" sz="2400" i="1" dirty="0" smtClean="0">
                <a:latin typeface="Century Gothic" charset="0"/>
                <a:ea typeface="Century Gothic" charset="0"/>
                <a:cs typeface="Century Gothic" charset="0"/>
              </a:rPr>
              <a:t>will </a:t>
            </a:r>
            <a:r>
              <a:rPr lang="en" sz="2400" i="1" dirty="0">
                <a:latin typeface="Century Gothic" charset="0"/>
                <a:ea typeface="Century Gothic" charset="0"/>
                <a:cs typeface="Century Gothic" charset="0"/>
              </a:rPr>
              <a:t>depend upon requirements, personnel and support from Science Gateways Institute.</a:t>
            </a:r>
          </a:p>
        </p:txBody>
      </p:sp>
    </p:spTree>
    <p:extLst>
      <p:ext uri="{BB962C8B-B14F-4D97-AF65-F5344CB8AC3E}">
        <p14:creationId xmlns:p14="http://schemas.microsoft.com/office/powerpoint/2010/main" val="11177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0" y="201000"/>
            <a:ext cx="121920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000" dirty="0">
                <a:latin typeface="Century Gothic" charset="0"/>
                <a:ea typeface="Century Gothic" charset="0"/>
                <a:cs typeface="Century Gothic" charset="0"/>
              </a:rPr>
              <a:t>Ask not what ICEBERG can do for </a:t>
            </a:r>
            <a:r>
              <a:rPr lang="en" sz="4000" dirty="0" smtClean="0">
                <a:latin typeface="Century Gothic" charset="0"/>
                <a:ea typeface="Century Gothic" charset="0"/>
                <a:cs typeface="Century Gothic" charset="0"/>
              </a:rPr>
              <a:t>T</a:t>
            </a:r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AC</a:t>
            </a:r>
            <a:r>
              <a:rPr lang="en" sz="4000" dirty="0" smtClean="0">
                <a:latin typeface="Century Gothic" charset="0"/>
                <a:ea typeface="Century Gothic" charset="0"/>
                <a:cs typeface="Century Gothic" charset="0"/>
              </a:rPr>
              <a:t>...</a:t>
            </a:r>
            <a:endParaRPr lang="en" sz="4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90500" y="1054033"/>
            <a:ext cx="11561235" cy="3581467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What data capabilities are being developed within EAC that ICEBERG can leverage?</a:t>
            </a:r>
          </a:p>
          <a:p>
            <a:pPr marL="609585" indent="-457189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Other EC Projects: Pairwise partnership, or is there something that EC-TAC can facilitate?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 err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PanaGeo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shows significant synergy: e.g., </a:t>
            </a:r>
            <a:r>
              <a:rPr lang="en" sz="2200" dirty="0" err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Dask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lang="en" sz="2200" dirty="0" err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XArray</a:t>
            </a: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etc. </a:t>
            </a:r>
          </a:p>
          <a:p>
            <a:pPr marL="1219170" lvl="1" indent="-423323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ASSET ?</a:t>
            </a:r>
          </a:p>
          <a:p>
            <a:pPr marL="609585" indent="-457189">
              <a:buClr>
                <a:srgbClr val="000000"/>
              </a:buClr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Never to soon to think about sustainability of ICEBERG!</a:t>
            </a:r>
          </a:p>
          <a:p>
            <a:pPr marL="1219170" lvl="1" indent="-457189">
              <a:buClr>
                <a:srgbClr val="000000"/>
              </a:buClr>
              <a:buSzPct val="100000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Keep novel software footprint small</a:t>
            </a:r>
          </a:p>
          <a:p>
            <a:pPr marL="1219170" lvl="1" indent="-457189">
              <a:buClr>
                <a:srgbClr val="000000"/>
              </a:buClr>
              <a:buSzPct val="100000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Reuse and extend</a:t>
            </a:r>
          </a:p>
          <a:p>
            <a:pPr marL="1219170" lvl="1" indent="-457189">
              <a:buClr>
                <a:srgbClr val="000000"/>
              </a:buClr>
              <a:buSzPct val="100000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</a:p>
          <a:p>
            <a:pPr marL="609585" indent="-457189">
              <a:buClr>
                <a:srgbClr val="000000"/>
              </a:buClr>
              <a:buSzPct val="100000"/>
            </a:pPr>
            <a:r>
              <a:rPr lang="en" sz="22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Engaging EC community beyond core set of SD</a:t>
            </a:r>
          </a:p>
          <a:p>
            <a:pPr>
              <a:lnSpc>
                <a:spcPct val="115000"/>
              </a:lnSpc>
              <a:spcAft>
                <a:spcPts val="2133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0" y="3657600"/>
            <a:ext cx="4419600" cy="3108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8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735" y="292308"/>
            <a:ext cx="1131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Science Challenge: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630" y="5585106"/>
            <a:ext cx="108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research objective of this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project is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to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understand the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biological, geological, and hydrological functioning of the polar regions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at spatial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scales heretofore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beyond the reach of individual PIs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, and to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develop tools for imagery-enabled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science that 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can be applied globally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03158" y="1339128"/>
            <a:ext cx="10560569" cy="646331"/>
            <a:chOff x="903158" y="1339128"/>
            <a:chExt cx="1056056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903158" y="1339128"/>
              <a:ext cx="3155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Petabytes of high-resolution satellite imagery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91404" y="1339128"/>
              <a:ext cx="3155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New analytical tools (e.g., machine learning)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79648" y="1339128"/>
              <a:ext cx="3784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High performance and distributed computing resources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53891" y="1477627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+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42137" y="1477627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+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03553" y="-38552"/>
            <a:ext cx="6491990" cy="2633127"/>
            <a:chOff x="3003553" y="-38552"/>
            <a:chExt cx="6491990" cy="2633127"/>
          </a:xfrm>
        </p:grpSpPr>
        <p:grpSp>
          <p:nvGrpSpPr>
            <p:cNvPr id="21" name="Group 20"/>
            <p:cNvGrpSpPr/>
            <p:nvPr/>
          </p:nvGrpSpPr>
          <p:grpSpPr>
            <a:xfrm>
              <a:off x="5868649" y="-38552"/>
              <a:ext cx="3473970" cy="720604"/>
              <a:chOff x="5868649" y="-38552"/>
              <a:chExt cx="3473970" cy="720604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868649" y="553919"/>
                <a:ext cx="1996111" cy="128133"/>
              </a:xfrm>
              <a:custGeom>
                <a:avLst/>
                <a:gdLst>
                  <a:gd name="connsiteX0" fmla="*/ 87028 w 2098129"/>
                  <a:gd name="connsiteY0" fmla="*/ 717 h 136435"/>
                  <a:gd name="connsiteX1" fmla="*/ 1998274 w 2098129"/>
                  <a:gd name="connsiteY1" fmla="*/ 15707 h 136435"/>
                  <a:gd name="connsiteX2" fmla="*/ 109513 w 2098129"/>
                  <a:gd name="connsiteY2" fmla="*/ 68173 h 136435"/>
                  <a:gd name="connsiteX3" fmla="*/ 214444 w 2098129"/>
                  <a:gd name="connsiteY3" fmla="*/ 68173 h 136435"/>
                  <a:gd name="connsiteX4" fmla="*/ 2013264 w 2098129"/>
                  <a:gd name="connsiteY4" fmla="*/ 135629 h 136435"/>
                  <a:gd name="connsiteX5" fmla="*/ 1743441 w 2098129"/>
                  <a:gd name="connsiteY5" fmla="*/ 15707 h 136435"/>
                  <a:gd name="connsiteX6" fmla="*/ 1188805 w 2098129"/>
                  <a:gd name="connsiteY6" fmla="*/ 135629 h 136435"/>
                  <a:gd name="connsiteX7" fmla="*/ 739100 w 2098129"/>
                  <a:gd name="connsiteY7" fmla="*/ 717 h 136435"/>
                  <a:gd name="connsiteX8" fmla="*/ 521743 w 2098129"/>
                  <a:gd name="connsiteY8" fmla="*/ 83163 h 136435"/>
                  <a:gd name="connsiteX9" fmla="*/ 131999 w 2098129"/>
                  <a:gd name="connsiteY9" fmla="*/ 105648 h 136435"/>
                  <a:gd name="connsiteX10" fmla="*/ 1436143 w 2098129"/>
                  <a:gd name="connsiteY10" fmla="*/ 75668 h 136435"/>
                  <a:gd name="connsiteX11" fmla="*/ 469277 w 2098129"/>
                  <a:gd name="connsiteY11" fmla="*/ 128133 h 136435"/>
                  <a:gd name="connsiteX12" fmla="*/ 2050739 w 2098129"/>
                  <a:gd name="connsiteY12" fmla="*/ 90658 h 136435"/>
                  <a:gd name="connsiteX13" fmla="*/ 2050739 w 2098129"/>
                  <a:gd name="connsiteY13" fmla="*/ 90658 h 13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8129" h="136435">
                    <a:moveTo>
                      <a:pt x="87028" y="717"/>
                    </a:moveTo>
                    <a:lnTo>
                      <a:pt x="1998274" y="15707"/>
                    </a:lnTo>
                    <a:cubicBezTo>
                      <a:pt x="2002022" y="26950"/>
                      <a:pt x="406818" y="59429"/>
                      <a:pt x="109513" y="68173"/>
                    </a:cubicBezTo>
                    <a:cubicBezTo>
                      <a:pt x="-187792" y="76917"/>
                      <a:pt x="214444" y="68173"/>
                      <a:pt x="214444" y="68173"/>
                    </a:cubicBezTo>
                    <a:cubicBezTo>
                      <a:pt x="531736" y="79416"/>
                      <a:pt x="1758431" y="144373"/>
                      <a:pt x="2013264" y="135629"/>
                    </a:cubicBezTo>
                    <a:cubicBezTo>
                      <a:pt x="2268097" y="126885"/>
                      <a:pt x="1880851" y="15707"/>
                      <a:pt x="1743441" y="15707"/>
                    </a:cubicBezTo>
                    <a:cubicBezTo>
                      <a:pt x="1606031" y="15707"/>
                      <a:pt x="1356195" y="138127"/>
                      <a:pt x="1188805" y="135629"/>
                    </a:cubicBezTo>
                    <a:cubicBezTo>
                      <a:pt x="1021415" y="133131"/>
                      <a:pt x="850277" y="9461"/>
                      <a:pt x="739100" y="717"/>
                    </a:cubicBezTo>
                    <a:cubicBezTo>
                      <a:pt x="627923" y="-8027"/>
                      <a:pt x="622926" y="65675"/>
                      <a:pt x="521743" y="83163"/>
                    </a:cubicBezTo>
                    <a:cubicBezTo>
                      <a:pt x="420560" y="100651"/>
                      <a:pt x="-20401" y="106897"/>
                      <a:pt x="131999" y="105648"/>
                    </a:cubicBezTo>
                    <a:cubicBezTo>
                      <a:pt x="284399" y="104399"/>
                      <a:pt x="1379930" y="71921"/>
                      <a:pt x="1436143" y="75668"/>
                    </a:cubicBezTo>
                    <a:cubicBezTo>
                      <a:pt x="1492356" y="79416"/>
                      <a:pt x="469277" y="128133"/>
                      <a:pt x="469277" y="128133"/>
                    </a:cubicBezTo>
                    <a:lnTo>
                      <a:pt x="2050739" y="90658"/>
                    </a:lnTo>
                    <a:lnTo>
                      <a:pt x="2050739" y="90658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966678" y="-38552"/>
                <a:ext cx="2375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Century Gothic" charset="0"/>
                    <a:ea typeface="Century Gothic" charset="0"/>
                    <a:cs typeface="Century Gothic" charset="0"/>
                  </a:rPr>
                  <a:t>Opportunity</a:t>
                </a:r>
                <a:endParaRPr lang="en-US" sz="2400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805534" y="192281"/>
                <a:ext cx="412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entury Gothic" charset="0"/>
                    <a:ea typeface="Century Gothic" charset="0"/>
                    <a:cs typeface="Century Gothic" charset="0"/>
                  </a:rPr>
                  <a:t>^</a:t>
                </a:r>
                <a:endParaRPr lang="en-US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003553" y="2225243"/>
              <a:ext cx="6491990" cy="369332"/>
              <a:chOff x="3003553" y="2225243"/>
              <a:chExt cx="6491990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003553" y="2225243"/>
                <a:ext cx="442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entury Gothic" charset="0"/>
                    <a:ea typeface="Century Gothic" charset="0"/>
                    <a:cs typeface="Century Gothic" charset="0"/>
                  </a:rPr>
                  <a:t>= </a:t>
                </a:r>
                <a:endParaRPr lang="en-US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88925" y="2225243"/>
                <a:ext cx="610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charset="0"/>
                    <a:ea typeface="Century Gothic" charset="0"/>
                    <a:cs typeface="Century Gothic" charset="0"/>
                  </a:rPr>
                  <a:t>R</a:t>
                </a:r>
                <a:r>
                  <a:rPr lang="en-US" dirty="0" smtClean="0">
                    <a:latin typeface="Century Gothic" charset="0"/>
                    <a:ea typeface="Century Gothic" charset="0"/>
                    <a:cs typeface="Century Gothic" charset="0"/>
                  </a:rPr>
                  <a:t>evolution in imagery-enabled science</a:t>
                </a:r>
                <a:endParaRPr lang="en-US" dirty="0">
                  <a:latin typeface="Century Gothic" charset="0"/>
                  <a:ea typeface="Century Gothic" charset="0"/>
                  <a:cs typeface="Century Gothic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742745" y="3016984"/>
            <a:ext cx="10878298" cy="2308324"/>
            <a:chOff x="742745" y="3016984"/>
            <a:chExt cx="10878298" cy="23083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45" y="3168587"/>
              <a:ext cx="3892296" cy="19080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08150" y="3016984"/>
              <a:ext cx="6712893" cy="23083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Rapid rise in the use of sub-meter spatial resolution imagery for polar science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Many pilot demonstrations but few “at scale”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latin typeface="Century Gothic" charset="0"/>
                  <a:ea typeface="Century Gothic" charset="0"/>
                  <a:cs typeface="Century Gothic" charset="0"/>
                </a:rPr>
                <a:t>What’s the barrier to scaling up early successes in imagery-enabled science? Barriers to the flow of data, limited experience with HPDC systems, reliant on commercial software that is difficult to parallelize due to licensing issue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1336" y="553254"/>
            <a:ext cx="75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For more information: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3868" y="124497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https://iceberg-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project.github.io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300"/>
            <a:ext cx="12201736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6765" y="6550223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Photo: Vena Chu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32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cticDEM Releas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6" y="147549"/>
            <a:ext cx="6276975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pgc.umn.edu/files/2017/09/arcticdem-release6-gallery-lena-1024x7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953" y="252324"/>
            <a:ext cx="5054099" cy="37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63260" y="3989294"/>
            <a:ext cx="419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Yakutsk on the Lena River, Siberia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5710" y="6487654"/>
            <a:ext cx="542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Images and </a:t>
            </a:r>
            <a:r>
              <a:rPr lang="en-US" sz="1400" smtClean="0">
                <a:latin typeface="Century Gothic" charset="0"/>
                <a:ea typeface="Century Gothic" charset="0"/>
                <a:cs typeface="Century Gothic" charset="0"/>
              </a:rPr>
              <a:t>figures courtesy </a:t>
            </a:r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of the </a:t>
            </a:r>
            <a:r>
              <a:rPr lang="en-US" sz="1400" smtClean="0">
                <a:latin typeface="Century Gothic" charset="0"/>
                <a:ea typeface="Century Gothic" charset="0"/>
                <a:cs typeface="Century Gothic" charset="0"/>
              </a:rPr>
              <a:t>Polar Geospatial Center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430" y="5096656"/>
            <a:ext cx="555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H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igh resolution terrain data is now available for 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97.4%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 of the Arctic. (Source: PGC)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2" y="226141"/>
            <a:ext cx="4332748" cy="324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13" y="593303"/>
            <a:ext cx="5481484" cy="2515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744" y="3834580"/>
            <a:ext cx="1096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entury Gothic" charset="0"/>
                <a:ea typeface="Century Gothic" charset="0"/>
                <a:cs typeface="Century Gothic" charset="0"/>
              </a:rPr>
              <a:t>‘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horizon scan’ style discussion to identify the most critical bottlenecks (current or near-term) for the effective use of polar imagery across the polar </a:t>
            </a:r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science </a:t>
            </a:r>
            <a:r>
              <a:rPr lang="en-US" smtClean="0">
                <a:latin typeface="Century Gothic" charset="0"/>
                <a:ea typeface="Century Gothic" charset="0"/>
                <a:cs typeface="Century Gothic" charset="0"/>
              </a:rPr>
              <a:t>community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441" y="4702138"/>
            <a:ext cx="11071122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Lessons learned*: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(1) Imagery transfer a major barrier to large-scale analysis 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(2) Many analysis methods reliant on proprietary software difficult (or too expensive) to parallelize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(3) Many boutique solutions but few “production grade” pipelines for scaling up techniques demonstrated in smaller pilot projects</a:t>
            </a:r>
          </a:p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(4) Entry barrier to moving to HPC too high for many in the community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8078" y="6493025"/>
            <a:ext cx="669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* Shared themes with the 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Pangeo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 presentation Sept. 28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2998839"/>
            <a:ext cx="4813709" cy="385916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5" y="1504335"/>
            <a:ext cx="6637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Identifying photosynthetic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microbial colonies in the McMurdo Dry Valleys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using Worldview-based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Normalized Difference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Vegetation Index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(NDVI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).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5358581"/>
            <a:ext cx="4813709" cy="149941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4" y="3097161"/>
            <a:ext cx="663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Automated detection of pack-ice seals in satellite imagery using deep learning (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TensorFlow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).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23768" y="2998840"/>
            <a:ext cx="2900516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575" y="5358581"/>
            <a:ext cx="4813709" cy="149941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1565" y="3855544"/>
            <a:ext cx="663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Moulin discharge in Greenland classified with high-resolution satellite imagery.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2998839"/>
            <a:ext cx="2084439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5" y="0"/>
            <a:ext cx="492099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8846" y="5830528"/>
            <a:ext cx="640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Volume changes from the </a:t>
            </a: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Vavilov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 Ice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Cap calculated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by co-registration and differencing of </a:t>
            </a: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DEMs.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298" y="235974"/>
            <a:ext cx="5968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Examples of imagery-enabled geosciences to be extended by the proposed CI development</a:t>
            </a:r>
            <a:r>
              <a:rPr lang="en-US" i="1" dirty="0" smtClean="0">
                <a:solidFill>
                  <a:srgbClr val="7030A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i="1" dirty="0">
              <a:solidFill>
                <a:srgbClr val="7030A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94" y="0"/>
            <a:ext cx="4920990" cy="299883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0574" y="2998840"/>
            <a:ext cx="4813710" cy="23597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265814" y="292608"/>
            <a:ext cx="11675452" cy="82381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New approach: Satellite + computer vision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382771" y="1825625"/>
            <a:ext cx="5039833" cy="4351338"/>
          </a:xfrm>
        </p:spPr>
        <p:txBody>
          <a:bodyPr/>
          <a:lstStyle/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Deep learning</a:t>
            </a:r>
          </a:p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Convolutional neural networks (CNN)</a:t>
            </a:r>
          </a:p>
          <a:p>
            <a:pPr lvl="1"/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Data hungry</a:t>
            </a:r>
          </a:p>
          <a:p>
            <a:pPr lvl="1"/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Computationally expensive</a:t>
            </a:r>
          </a:p>
          <a:p>
            <a:pPr>
              <a:buChar char=" "/>
            </a:pPr>
            <a:r>
              <a:rPr lang="en-US" dirty="0"/>
              <a:t>                 </a:t>
            </a:r>
          </a:p>
          <a:p>
            <a:pPr lvl="1">
              <a:buChar char=" "/>
            </a:pPr>
            <a:r>
              <a:rPr lang="en-US" dirty="0"/>
              <a:t>      </a:t>
            </a:r>
          </a:p>
          <a:p>
            <a:pPr lvl="1">
              <a:buChar char=" "/>
            </a:pPr>
            <a:r>
              <a:rPr lang="en-US" dirty="0"/>
              <a:t>            </a:t>
            </a:r>
          </a:p>
          <a:p>
            <a:pPr lvl="1">
              <a:buChar char=" "/>
            </a:pPr>
            <a:r>
              <a:rPr lang="en-US" u="sng" dirty="0"/>
              <a:t>                   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592364" y="1987550"/>
            <a:ext cx="7250286" cy="3183613"/>
            <a:chOff x="1811067" y="1828123"/>
            <a:chExt cx="7250286" cy="3183613"/>
          </a:xfrm>
        </p:grpSpPr>
        <p:grpSp>
          <p:nvGrpSpPr>
            <p:cNvPr id="70" name="Group 69"/>
            <p:cNvGrpSpPr/>
            <p:nvPr/>
          </p:nvGrpSpPr>
          <p:grpSpPr>
            <a:xfrm>
              <a:off x="1811067" y="1828123"/>
              <a:ext cx="7250286" cy="3183613"/>
              <a:chOff x="5963967" y="1390233"/>
              <a:chExt cx="7250286" cy="3183613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0972" y="2042479"/>
                <a:ext cx="4761684" cy="215591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4"/>
              <a:srcRect l="9208" r="15928"/>
              <a:stretch/>
            </p:blipFill>
            <p:spPr>
              <a:xfrm>
                <a:off x="6041922" y="3095934"/>
                <a:ext cx="1019050" cy="1026310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6611748" y="3436028"/>
                <a:ext cx="384048" cy="387274"/>
              </a:xfrm>
              <a:prstGeom prst="rect">
                <a:avLst/>
              </a:prstGeom>
              <a:noFill/>
              <a:ln w="44450" cap="rnd" cmpd="sng">
                <a:solidFill>
                  <a:schemeClr val="bg1">
                    <a:lumMod val="75000"/>
                  </a:schemeClr>
                </a:solidFill>
              </a:ln>
              <a:effectLst>
                <a:glow rad="38100">
                  <a:schemeClr val="accent3">
                    <a:satMod val="175000"/>
                    <a:alpha val="3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918508" y="3095934"/>
                <a:ext cx="219456" cy="218137"/>
              </a:xfrm>
              <a:prstGeom prst="rect">
                <a:avLst/>
              </a:prstGeom>
              <a:noFill/>
              <a:ln w="34925" cap="rnd" cmpd="sng">
                <a:solidFill>
                  <a:schemeClr val="bg1">
                    <a:lumMod val="75000"/>
                  </a:schemeClr>
                </a:solidFill>
              </a:ln>
              <a:effectLst>
                <a:glow rad="25400">
                  <a:schemeClr val="accent3">
                    <a:satMod val="175000"/>
                    <a:alpha val="3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487032" y="3260690"/>
                <a:ext cx="144313" cy="143851"/>
              </a:xfrm>
              <a:prstGeom prst="rect">
                <a:avLst/>
              </a:prstGeom>
              <a:noFill/>
              <a:ln w="34925" cap="rnd" cmpd="sng">
                <a:solidFill>
                  <a:schemeClr val="bg1">
                    <a:lumMod val="75000"/>
                  </a:schemeClr>
                </a:solidFill>
              </a:ln>
              <a:effectLst>
                <a:glow rad="25400">
                  <a:schemeClr val="accent3">
                    <a:satMod val="175000"/>
                    <a:alpha val="26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282527" y="3421463"/>
                <a:ext cx="118872" cy="120405"/>
              </a:xfrm>
              <a:prstGeom prst="rect">
                <a:avLst/>
              </a:prstGeom>
              <a:noFill/>
              <a:ln w="31750" cap="rnd" cmpd="sng">
                <a:solidFill>
                  <a:schemeClr val="bg1">
                    <a:lumMod val="75000"/>
                  </a:schemeClr>
                </a:solidFill>
              </a:ln>
              <a:effectLst>
                <a:glow rad="25400">
                  <a:schemeClr val="accent3">
                    <a:satMod val="175000"/>
                    <a:alpha val="32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87032" y="4296847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Convolutions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803772" y="4296847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Convolutions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258303" y="4296847"/>
                <a:ext cx="1158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 err="1">
                    <a:latin typeface="Century Gothic" panose="020B0502020202020204" pitchFamily="34" charset="0"/>
                  </a:rPr>
                  <a:t>Subsampling</a:t>
                </a:r>
                <a:endParaRPr lang="en-US" sz="12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0539798" y="4294723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 err="1">
                    <a:latin typeface="Century Gothic" panose="020B0502020202020204" pitchFamily="34" charset="0"/>
                  </a:rPr>
                  <a:t>Subsampling</a:t>
                </a:r>
                <a:endParaRPr lang="en-US" sz="12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963967" y="2814812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Input image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1256361" y="2290844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Output</a:t>
                </a:r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 flipV="1">
                <a:off x="7304002" y="3924300"/>
                <a:ext cx="1673" cy="37254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V="1">
                <a:off x="8944555" y="3875071"/>
                <a:ext cx="1673" cy="37254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9948100" y="3875071"/>
                <a:ext cx="1673" cy="37254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Left Brace 87"/>
              <p:cNvSpPr/>
              <p:nvPr/>
            </p:nvSpPr>
            <p:spPr>
              <a:xfrm rot="5400000">
                <a:off x="8952613" y="122232"/>
                <a:ext cx="237415" cy="3460057"/>
              </a:xfrm>
              <a:prstGeom prst="leftBrac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Left Brace 88"/>
              <p:cNvSpPr/>
              <p:nvPr/>
            </p:nvSpPr>
            <p:spPr>
              <a:xfrm rot="5400000">
                <a:off x="11166552" y="1529323"/>
                <a:ext cx="241177" cy="649643"/>
              </a:xfrm>
              <a:prstGeom prst="leftBrace">
                <a:avLst/>
              </a:prstGeom>
              <a:ln w="158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162925" y="1390233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Feature extraction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0780110" y="1390233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entury Gothic" panose="020B0502020202020204" pitchFamily="34" charset="0"/>
                  </a:rPr>
                  <a:t>Classification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1712547" y="2541692"/>
                <a:ext cx="330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Century Gothic" panose="020B0502020202020204" pitchFamily="34" charset="0"/>
                  </a:rPr>
                  <a:t>3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1767686" y="2617289"/>
                <a:ext cx="219456" cy="218137"/>
              </a:xfrm>
              <a:prstGeom prst="rect">
                <a:avLst/>
              </a:prstGeom>
              <a:noFill/>
              <a:ln w="34925" cap="rnd" cmpd="sng">
                <a:solidFill>
                  <a:schemeClr val="bg1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7259801" y="1998561"/>
                <a:ext cx="1957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 err="1">
                    <a:latin typeface="Century Gothic" panose="020B0502020202020204" pitchFamily="34" charset="0"/>
                  </a:rPr>
                  <a:t>Feature</a:t>
                </a:r>
                <a:r>
                  <a:rPr lang="pt-BR" sz="1200" b="1" dirty="0">
                    <a:latin typeface="Century Gothic" panose="020B0502020202020204" pitchFamily="34" charset="0"/>
                  </a:rPr>
                  <a:t> </a:t>
                </a:r>
                <a:r>
                  <a:rPr lang="pt-BR" sz="1200" b="1" dirty="0" err="1">
                    <a:latin typeface="Century Gothic" panose="020B0502020202020204" pitchFamily="34" charset="0"/>
                  </a:rPr>
                  <a:t>maps</a:t>
                </a:r>
                <a:endParaRPr lang="en-US" sz="1200" b="1" dirty="0"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95" name="Straight Arrow Connector 94"/>
              <p:cNvCxnSpPr/>
              <p:nvPr/>
            </p:nvCxnSpPr>
            <p:spPr>
              <a:xfrm flipV="1">
                <a:off x="10968823" y="3875071"/>
                <a:ext cx="1673" cy="37254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8152946" y="3323447"/>
                <a:ext cx="1254125" cy="68387"/>
              </a:xfrm>
              <a:prstGeom prst="line">
                <a:avLst/>
              </a:prstGeom>
              <a:ln w="1587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4008689" y="3435368"/>
              <a:ext cx="600075" cy="308607"/>
            </a:xfrm>
            <a:prstGeom prst="rect">
              <a:avLst/>
            </a:prstGeom>
            <a:solidFill>
              <a:srgbClr val="41719C"/>
            </a:soli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4000732" y="3533825"/>
              <a:ext cx="1252754" cy="288616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5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1311</Words>
  <Application>Microsoft Macintosh PowerPoint</Application>
  <PresentationFormat>Widescreen</PresentationFormat>
  <Paragraphs>158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Century Gothic</vt:lpstr>
      <vt:lpstr>Wingdings</vt:lpstr>
      <vt:lpstr>Arial</vt:lpstr>
      <vt:lpstr>Office Theme</vt:lpstr>
      <vt:lpstr>ICEBERG: Imagery Cyberinfrastructure and Extensible Building Blocks to Enhance Research in the Geosciences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approach: Satellite + computer vision</vt:lpstr>
      <vt:lpstr>Proof of concept</vt:lpstr>
      <vt:lpstr>Feasible?  Yes - but not easy.</vt:lpstr>
      <vt:lpstr>Extensible Building Blocks:  Not the tip, but the base of ICEBERG</vt:lpstr>
      <vt:lpstr>PowerPoint Presentation</vt:lpstr>
      <vt:lpstr>CI Development: Local vs Global  </vt:lpstr>
      <vt:lpstr>Work Package Structure</vt:lpstr>
      <vt:lpstr>Extensible Building Blocks</vt:lpstr>
      <vt:lpstr>CI Personnel: Roles + Responsibilities</vt:lpstr>
      <vt:lpstr>Project Plan: Initial Milestones + Timeline</vt:lpstr>
      <vt:lpstr>Ask not what ICEBERG can do for TAC...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ICEBERG: Imagery C</dc:title>
  <dc:creator>Microsoft Office User</dc:creator>
  <cp:lastModifiedBy>Heather J Lynch</cp:lastModifiedBy>
  <cp:revision>20</cp:revision>
  <dcterms:created xsi:type="dcterms:W3CDTF">2017-10-23T16:49:58Z</dcterms:created>
  <dcterms:modified xsi:type="dcterms:W3CDTF">2017-11-02T02:32:17Z</dcterms:modified>
</cp:coreProperties>
</file>